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1148" r:id="rId3"/>
    <p:sldId id="259" r:id="rId4"/>
    <p:sldId id="1069" r:id="rId5"/>
    <p:sldId id="1131" r:id="rId6"/>
    <p:sldId id="260" r:id="rId7"/>
    <p:sldId id="1135" r:id="rId8"/>
    <p:sldId id="1105" r:id="rId9"/>
    <p:sldId id="1141" r:id="rId10"/>
    <p:sldId id="266" r:id="rId11"/>
    <p:sldId id="1136" r:id="rId12"/>
    <p:sldId id="1159" r:id="rId13"/>
    <p:sldId id="1146" r:id="rId14"/>
    <p:sldId id="1145" r:id="rId15"/>
    <p:sldId id="267" r:id="rId16"/>
    <p:sldId id="263" r:id="rId17"/>
    <p:sldId id="264" r:id="rId18"/>
    <p:sldId id="1143" r:id="rId19"/>
    <p:sldId id="298" r:id="rId20"/>
    <p:sldId id="1144" r:id="rId21"/>
    <p:sldId id="268" r:id="rId22"/>
    <p:sldId id="1156" r:id="rId23"/>
    <p:sldId id="269" r:id="rId24"/>
    <p:sldId id="1138" r:id="rId25"/>
    <p:sldId id="1139" r:id="rId26"/>
    <p:sldId id="1140" r:id="rId27"/>
    <p:sldId id="265" r:id="rId28"/>
    <p:sldId id="1085" r:id="rId29"/>
    <p:sldId id="1018" r:id="rId30"/>
    <p:sldId id="1010" r:id="rId31"/>
    <p:sldId id="1149" r:id="rId32"/>
    <p:sldId id="1150" r:id="rId33"/>
    <p:sldId id="1151" r:id="rId34"/>
    <p:sldId id="1152" r:id="rId35"/>
    <p:sldId id="1153" r:id="rId36"/>
    <p:sldId id="1154" r:id="rId37"/>
    <p:sldId id="1157" r:id="rId38"/>
    <p:sldId id="1155" r:id="rId39"/>
    <p:sldId id="1168" r:id="rId40"/>
    <p:sldId id="261" r:id="rId41"/>
    <p:sldId id="262" r:id="rId42"/>
    <p:sldId id="1130" r:id="rId43"/>
    <p:sldId id="1132" r:id="rId44"/>
    <p:sldId id="1137" r:id="rId45"/>
    <p:sldId id="1160" r:id="rId46"/>
    <p:sldId id="1161" r:id="rId47"/>
    <p:sldId id="1162" r:id="rId48"/>
    <p:sldId id="1163" r:id="rId49"/>
    <p:sldId id="1164" r:id="rId50"/>
    <p:sldId id="1165" r:id="rId51"/>
    <p:sldId id="1169" r:id="rId52"/>
    <p:sldId id="1170" r:id="rId53"/>
    <p:sldId id="1171" r:id="rId54"/>
    <p:sldId id="1167" r:id="rId55"/>
    <p:sldId id="1147" r:id="rId56"/>
    <p:sldId id="114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20"/>
    <p:restoredTop sz="96327"/>
  </p:normalViewPr>
  <p:slideViewPr>
    <p:cSldViewPr snapToGrid="0">
      <p:cViewPr varScale="1">
        <p:scale>
          <a:sx n="118" d="100"/>
          <a:sy n="118" d="100"/>
        </p:scale>
        <p:origin x="24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8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a107e65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a107e65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67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arxiv.org/abs/2103.09430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0687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34.204.188.58/cgi-bin/similar?query=Deepwal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Final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3,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279D475-25B0-55CC-2F71-248AF7EA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835" y="4540468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861" y="37420"/>
            <a:ext cx="2299139" cy="297968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6EBE-972A-A022-A894-BDF79823DFB9}"/>
              </a:ext>
            </a:extLst>
          </p:cNvPr>
          <p:cNvSpPr txBox="1"/>
          <p:nvPr/>
        </p:nvSpPr>
        <p:spPr>
          <a:xfrm>
            <a:off x="9549738" y="1690688"/>
            <a:ext cx="10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(31%)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 (next slide)</a:t>
            </a:r>
          </a:p>
          <a:p>
            <a:r>
              <a:rPr lang="en-US" dirty="0"/>
              <a:t>Dirty (previous slide)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/>
              <a:t>Large &amp; Growing: </a:t>
            </a:r>
            <a:br>
              <a:rPr lang="en-US" dirty="0"/>
            </a:br>
            <a:r>
              <a:rPr lang="en-US" sz="4000" dirty="0"/>
              <a:t>Doubles Every 9 Years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Standard Benchmarks: OGB</a:t>
            </a:r>
          </a:p>
          <a:p>
            <a:pPr lvl="1"/>
            <a:r>
              <a:rPr lang="en-US" sz="2800" dirty="0"/>
              <a:t>Small: 3M &lt;&lt; 200M</a:t>
            </a:r>
          </a:p>
          <a:p>
            <a:pPr lvl="1"/>
            <a:r>
              <a:rPr lang="en-US" sz="2800" dirty="0"/>
              <a:t>Static: Frozen since KDD-2021</a:t>
            </a:r>
          </a:p>
          <a:p>
            <a:pPr lvl="2"/>
            <a:r>
              <a:rPr lang="en-US" sz="2400" dirty="0">
                <a:hlinkClick r:id="rId2"/>
              </a:rPr>
              <a:t>https://arxiv.org/abs/2103.09430</a:t>
            </a:r>
            <a:endParaRPr lang="en-US" sz="2400" dirty="0"/>
          </a:p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EBA06DC-1485-3E50-A612-AE4F2306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35" y="4567227"/>
            <a:ext cx="2961861" cy="20628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D0B1C6-9464-C85F-7E32-E5802AF7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Benchmarks (e.g., OGB, </a:t>
            </a:r>
            <a:r>
              <a:rPr lang="en-US" dirty="0" err="1"/>
              <a:t>SciRepEval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are Small, Static &amp; Clean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40EF8-5988-AFDF-8405-4296215E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OGB (Open Graph Benchmark)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D2C385-316F-2BDA-35F5-77840A085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hlinkClick r:id="rId3"/>
              </a:rPr>
              <a:t>https://arxiv.org/pdf/2005.00687.pdf</a:t>
            </a:r>
            <a:r>
              <a:rPr lang="en-US" sz="2600" dirty="0"/>
              <a:t> </a:t>
            </a:r>
          </a:p>
          <a:p>
            <a:r>
              <a:rPr lang="en-US" dirty="0"/>
              <a:t>Nodes (papers): 3M (small)</a:t>
            </a:r>
          </a:p>
          <a:p>
            <a:r>
              <a:rPr lang="en-US" dirty="0"/>
              <a:t>Static </a:t>
            </a:r>
          </a:p>
          <a:p>
            <a:pPr lvl="1"/>
            <a:r>
              <a:rPr lang="en-US" dirty="0"/>
              <a:t>(Frozen for KDD-2021 CUP)</a:t>
            </a:r>
          </a:p>
          <a:p>
            <a:pPr lvl="1"/>
            <a:r>
              <a:rPr lang="en-US" dirty="0"/>
              <a:t>Train: before 2017</a:t>
            </a:r>
          </a:p>
          <a:p>
            <a:pPr lvl="1"/>
            <a:r>
              <a:rPr lang="en-US" dirty="0"/>
              <a:t>Validation: 2018</a:t>
            </a:r>
          </a:p>
          <a:p>
            <a:pPr lvl="1"/>
            <a:r>
              <a:rPr lang="en-US" dirty="0"/>
              <a:t>Test: 2019</a:t>
            </a:r>
          </a:p>
          <a:p>
            <a:r>
              <a:rPr lang="en-US" dirty="0"/>
              <a:t>Nearly all papers have both</a:t>
            </a:r>
          </a:p>
          <a:p>
            <a:pPr lvl="1"/>
            <a:r>
              <a:rPr lang="en-US" dirty="0"/>
              <a:t>Vectors (from word2vec)</a:t>
            </a:r>
          </a:p>
          <a:p>
            <a:pPr lvl="1"/>
            <a:r>
              <a:rPr lang="en-US" dirty="0"/>
              <a:t>Links (from citation graph)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820F1-ABD7-A4CF-C5BB-E62646C5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337DC-50DA-C767-9EC0-BF522BF990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Nodes (papers): 200+ M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Doubles every 9 years</a:t>
            </a:r>
          </a:p>
          <a:p>
            <a:r>
              <a:rPr lang="en-US" dirty="0"/>
              <a:t>Many papers with missing values</a:t>
            </a:r>
          </a:p>
          <a:p>
            <a:pPr lvl="1"/>
            <a:r>
              <a:rPr lang="en-US" dirty="0"/>
              <a:t>Many missing vectors</a:t>
            </a:r>
          </a:p>
          <a:p>
            <a:pPr lvl="2"/>
            <a:r>
              <a:rPr lang="en-US" dirty="0"/>
              <a:t>(because of missing abstracts)</a:t>
            </a:r>
          </a:p>
          <a:p>
            <a:pPr lvl="1"/>
            <a:r>
              <a:rPr lang="en-US" dirty="0"/>
              <a:t>Many missing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785FD-44F2-111E-A0B6-BF5E690D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26BE0-1AAC-F106-6A7A-3B7CE263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93668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7038097" y="4870263"/>
            <a:ext cx="3407929" cy="8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Benchmarks</a:t>
            </a:r>
            <a:endParaRPr dirty="0"/>
          </a:p>
        </p:txBody>
      </p:sp>
      <p:graphicFrame>
        <p:nvGraphicFramePr>
          <p:cNvPr id="611" name="Google Shape;611;p55"/>
          <p:cNvGraphicFramePr/>
          <p:nvPr/>
        </p:nvGraphicFramePr>
        <p:xfrm>
          <a:off x="322134" y="443434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2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Dataset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 Raw Features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ogbl-citation2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128 (eg. word2vec)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Semantic scholar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768 (eg. Bert)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613" name="Google Shape;6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01" y="1924301"/>
            <a:ext cx="4818132" cy="48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4D6C763B-B1A0-EC59-4B84-A372AD277CD9}"/>
              </a:ext>
            </a:extLst>
          </p:cNvPr>
          <p:cNvSpPr/>
          <p:nvPr/>
        </p:nvSpPr>
        <p:spPr>
          <a:xfrm>
            <a:off x="7704881" y="3056544"/>
            <a:ext cx="1907471" cy="872754"/>
          </a:xfrm>
          <a:prstGeom prst="wedgeRoundRectCallout">
            <a:avLst>
              <a:gd name="adj1" fmla="val -26910"/>
              <a:gd name="adj2" fmla="val -8926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GBs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TBs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</a:t>
            </a:r>
          </a:p>
          <a:p>
            <a:pPr lvl="1"/>
            <a:r>
              <a:rPr lang="en-US" dirty="0"/>
              <a:t>Random Walks (Peter) – 10 min</a:t>
            </a:r>
          </a:p>
          <a:p>
            <a:pPr lvl="1"/>
            <a:r>
              <a:rPr lang="en-US" dirty="0"/>
              <a:t>Local Citation Prediction (Peter) – 10 min</a:t>
            </a:r>
          </a:p>
          <a:p>
            <a:pPr lvl="1"/>
            <a:r>
              <a:rPr lang="en-US" dirty="0"/>
              <a:t>Time prediction (Melissa) – 15 min</a:t>
            </a:r>
          </a:p>
          <a:p>
            <a:pPr lvl="1"/>
            <a:r>
              <a:rPr lang="en-US" dirty="0"/>
              <a:t>GNNs (Sandeep, Hui) – 15 min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EDE7-59A1-EAAD-6CF9-B5B051F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&amp; Clean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92FC-A670-4499-EFD6-64A83E098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16CA9-E038-6192-F13C-B8F081627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: Fewer Missing Values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F712B-9D7A-17EF-B180-9DE33462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3B11B-9F64-430A-C298-F2C09329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903BBA9-78E8-796C-2C60-B682DF84C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749" y="2824789"/>
            <a:ext cx="6559825" cy="3275312"/>
          </a:xfrm>
          <a:prstGeom prst="rect">
            <a:avLst/>
          </a:prstGeom>
        </p:spPr>
      </p:pic>
      <p:pic>
        <p:nvPicPr>
          <p:cNvPr id="10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9762E96-D4D7-132B-0A34-53531346C2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9" y="2551246"/>
            <a:ext cx="3715820" cy="2587959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E24E50-AF1E-B83E-7B29-0522EFEABE6E}"/>
              </a:ext>
            </a:extLst>
          </p:cNvPr>
          <p:cNvSpPr/>
          <p:nvPr/>
        </p:nvSpPr>
        <p:spPr>
          <a:xfrm>
            <a:off x="6096000" y="4495800"/>
            <a:ext cx="4452257" cy="3374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2" y="2707010"/>
            <a:ext cx="4449148" cy="309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6923" r="-2307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training set</a:t>
                </a:r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FAADFFF-FF34-6854-409D-A91A4E12D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has been suggested that Link-based methods </a:t>
            </a:r>
          </a:p>
          <a:p>
            <a:pPr lvl="1"/>
            <a:r>
              <a:rPr lang="en-US" dirty="0"/>
              <a:t>do not generalize to documents beyond training set</a:t>
            </a:r>
          </a:p>
          <a:p>
            <a:r>
              <a:rPr lang="en-US" dirty="0"/>
              <a:t>Two methods for generalizing </a:t>
            </a:r>
          </a:p>
          <a:p>
            <a:pPr lvl="1"/>
            <a:r>
              <a:rPr lang="en-US" dirty="0"/>
              <a:t>Better Together</a:t>
            </a:r>
          </a:p>
          <a:p>
            <a:pPr lvl="1"/>
            <a:r>
              <a:rPr lang="en-US" dirty="0"/>
              <a:t>Centroid Assumption</a:t>
            </a:r>
          </a:p>
          <a:p>
            <a:pPr lvl="1"/>
            <a:endParaRPr lang="en-US" dirty="0"/>
          </a:p>
          <a:p>
            <a:r>
              <a:rPr lang="en-US" dirty="0"/>
              <a:t>Rodolfo &amp; Peter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Better Together</a:t>
                </a:r>
              </a:p>
              <a:p>
                <a:pPr lvl="1"/>
                <a:r>
                  <a:rPr lang="en-US" dirty="0"/>
                  <a:t>Use links when available</a:t>
                </a:r>
              </a:p>
              <a:p>
                <a:pPr lvl="1"/>
                <a:r>
                  <a:rPr lang="en-US" dirty="0"/>
                  <a:t>Use abstracts when available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Centroid Assumption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 b="-17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E1384-A44F-DB8C-84E4-1C5382F1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6CA57-78D9-3409-AD6B-33B3C7ED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22</a:t>
            </a:fld>
            <a:endParaRPr lang="en-US"/>
          </a:p>
        </p:txBody>
      </p:sp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4E21DBDE-077C-08C5-345A-5466912D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40" y="2993500"/>
            <a:ext cx="2894004" cy="20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5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21619" y="238326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6667" r="-4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1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missing&#10;&#10;Description automatically generated">
            <a:extLst>
              <a:ext uri="{FF2B5EF4-FFF2-40B4-BE49-F238E27FC236}">
                <a16:creationId xmlns:a16="http://schemas.microsoft.com/office/drawing/2014/main" id="{721BAE1F-9684-8F5F-35CE-4DDC3BABB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5" r="4601"/>
          <a:stretch/>
        </p:blipFill>
        <p:spPr>
          <a:xfrm>
            <a:off x="8070574" y="57703"/>
            <a:ext cx="4025347" cy="3720959"/>
          </a:xfrm>
          <a:prstGeom prst="rect">
            <a:avLst/>
          </a:prstGeom>
        </p:spPr>
      </p:pic>
      <p:pic>
        <p:nvPicPr>
          <p:cNvPr id="14" name="Content Placeholder 13" descr="A graph of training bins and accuracy&#10;&#10;Description automatically generated">
            <a:extLst>
              <a:ext uri="{FF2B5EF4-FFF2-40B4-BE49-F238E27FC236}">
                <a16:creationId xmlns:a16="http://schemas.microsoft.com/office/drawing/2014/main" id="{FC2FC95C-59F6-0512-23BB-E973E2FA5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246" y="3730832"/>
            <a:ext cx="5499675" cy="306946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3A509-7EBF-EDD0-5033-A0089A7C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dirty="0"/>
              <a:t>Proposal: Bins (Shabnam)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AF87-FBC6-9D07-EA33-57704BC22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90676"/>
            <a:ext cx="7616688" cy="4571585"/>
          </a:xfrm>
        </p:spPr>
        <p:txBody>
          <a:bodyPr>
            <a:normAutofit/>
          </a:bodyPr>
          <a:lstStyle/>
          <a:p>
            <a:r>
              <a:rPr lang="en-US" sz="3200" dirty="0"/>
              <a:t>Research Questions:</a:t>
            </a:r>
          </a:p>
          <a:p>
            <a:pPr lvl="1"/>
            <a:r>
              <a:rPr lang="en-US" sz="2800" dirty="0"/>
              <a:t>How does performance/coverage scale </a:t>
            </a:r>
          </a:p>
          <a:p>
            <a:pPr lvl="2"/>
            <a:r>
              <a:rPr lang="en-US" sz="2400" dirty="0"/>
              <a:t>with size of citation graph?</a:t>
            </a:r>
          </a:p>
          <a:p>
            <a:pPr lvl="1"/>
            <a:r>
              <a:rPr lang="en-US" sz="2800" dirty="0"/>
              <a:t>How do losses scale with time?</a:t>
            </a:r>
          </a:p>
          <a:p>
            <a:pPr lvl="2"/>
            <a:r>
              <a:rPr lang="en-US" sz="2400" dirty="0"/>
              <a:t>Weather forecasting:</a:t>
            </a:r>
          </a:p>
          <a:p>
            <a:pPr lvl="2"/>
            <a:r>
              <a:rPr lang="en-US" sz="2400" dirty="0"/>
              <a:t>Short-term is easier than long-term</a:t>
            </a:r>
          </a:p>
          <a:p>
            <a:pPr lvl="1"/>
            <a:r>
              <a:rPr lang="en-US" sz="2800" dirty="0"/>
              <a:t>Better together: </a:t>
            </a:r>
          </a:p>
          <a:p>
            <a:pPr lvl="2"/>
            <a:r>
              <a:rPr lang="en-US" sz="2400" dirty="0"/>
              <a:t>Multiple reps </a:t>
            </a:r>
            <a:r>
              <a:rPr lang="en-US" sz="2400" dirty="0">
                <a:sym typeface="Wingdings" pitchFamily="2" charset="2"/>
              </a:rPr>
              <a:t> Ensembles</a:t>
            </a:r>
          </a:p>
          <a:p>
            <a:r>
              <a:rPr lang="en-US" sz="3200" dirty="0">
                <a:sym typeface="Wingdings" pitchFamily="2" charset="2"/>
              </a:rPr>
              <a:t>Production Runs</a:t>
            </a:r>
          </a:p>
          <a:p>
            <a:pPr lvl="1"/>
            <a:r>
              <a:rPr lang="en-US" sz="2800" dirty="0">
                <a:sym typeface="Wingdings" pitchFamily="2" charset="2"/>
              </a:rPr>
              <a:t>100x more work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63CBB-BED3-7874-E5E2-A30A0F8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F3B54-92E9-2A8A-1741-1E23F6DA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C3383DCE-38B9-15FC-3927-D99060FAFC43}"/>
              </a:ext>
            </a:extLst>
          </p:cNvPr>
          <p:cNvSpPr/>
          <p:nvPr/>
        </p:nvSpPr>
        <p:spPr>
          <a:xfrm>
            <a:off x="6547416" y="2858078"/>
            <a:ext cx="1907471" cy="872754"/>
          </a:xfrm>
          <a:prstGeom prst="wedgeRoundRectCallout">
            <a:avLst>
              <a:gd name="adj1" fmla="val 54376"/>
              <a:gd name="adj2" fmla="val -7559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Coverage</a:t>
            </a:r>
            <a:endParaRPr sz="2400" dirty="0"/>
          </a:p>
        </p:txBody>
      </p:sp>
      <p:sp>
        <p:nvSpPr>
          <p:cNvPr id="16" name="Google Shape;192;p14">
            <a:extLst>
              <a:ext uri="{FF2B5EF4-FFF2-40B4-BE49-F238E27FC236}">
                <a16:creationId xmlns:a16="http://schemas.microsoft.com/office/drawing/2014/main" id="{87C43B84-94C0-7392-EC39-C1BB1DF0586D}"/>
              </a:ext>
            </a:extLst>
          </p:cNvPr>
          <p:cNvSpPr/>
          <p:nvPr/>
        </p:nvSpPr>
        <p:spPr>
          <a:xfrm>
            <a:off x="4273822" y="5869126"/>
            <a:ext cx="2064003" cy="657915"/>
          </a:xfrm>
          <a:prstGeom prst="wedgeRoundRectCallout">
            <a:avLst>
              <a:gd name="adj1" fmla="val 66831"/>
              <a:gd name="adj2" fmla="val -4091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sz="2400" dirty="0"/>
          </a:p>
        </p:txBody>
      </p:sp>
      <p:sp>
        <p:nvSpPr>
          <p:cNvPr id="17" name="Google Shape;192;p14">
            <a:extLst>
              <a:ext uri="{FF2B5EF4-FFF2-40B4-BE49-F238E27FC236}">
                <a16:creationId xmlns:a16="http://schemas.microsoft.com/office/drawing/2014/main" id="{AB41A043-3ABD-CD03-D79D-0E5D4E8AC971}"/>
              </a:ext>
            </a:extLst>
          </p:cNvPr>
          <p:cNvSpPr/>
          <p:nvPr/>
        </p:nvSpPr>
        <p:spPr>
          <a:xfrm>
            <a:off x="145777" y="3490097"/>
            <a:ext cx="1156249" cy="624703"/>
          </a:xfrm>
          <a:prstGeom prst="wedgeRoundRectCallout">
            <a:avLst>
              <a:gd name="adj1" fmla="val 88760"/>
              <a:gd name="adj2" fmla="val -3422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Peter</a:t>
            </a:r>
            <a:endParaRPr sz="2400" dirty="0"/>
          </a:p>
        </p:txBody>
      </p:sp>
      <p:sp>
        <p:nvSpPr>
          <p:cNvPr id="18" name="Google Shape;192;p14">
            <a:extLst>
              <a:ext uri="{FF2B5EF4-FFF2-40B4-BE49-F238E27FC236}">
                <a16:creationId xmlns:a16="http://schemas.microsoft.com/office/drawing/2014/main" id="{B3347B45-2E30-1F8E-AD1B-E4B4A21F549E}"/>
              </a:ext>
            </a:extLst>
          </p:cNvPr>
          <p:cNvSpPr/>
          <p:nvPr/>
        </p:nvSpPr>
        <p:spPr>
          <a:xfrm>
            <a:off x="4315239" y="5177674"/>
            <a:ext cx="1156249" cy="624703"/>
          </a:xfrm>
          <a:prstGeom prst="wedgeRoundRectCallout">
            <a:avLst>
              <a:gd name="adj1" fmla="val -75424"/>
              <a:gd name="adj2" fmla="val 3577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159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D4A30E-9113-38DA-A882-E1B2EE98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&amp; Evaluations:</a:t>
            </a:r>
            <a:br>
              <a:rPr lang="en-US" dirty="0"/>
            </a:br>
            <a:r>
              <a:rPr lang="en-US" dirty="0"/>
              <a:t>How do losses scale with size of citation graph?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28C18-0EE9-6676-E4D5-839DB3A11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distribute</a:t>
            </a:r>
          </a:p>
          <a:p>
            <a:pPr lvl="1"/>
            <a:r>
              <a:rPr lang="en-US" dirty="0"/>
              <a:t>Bins: </a:t>
            </a:r>
            <a:r>
              <a:rPr lang="en-US" dirty="0" err="1"/>
              <a:t>CorpusIds</a:t>
            </a:r>
            <a:endParaRPr lang="en-US" dirty="0"/>
          </a:p>
          <a:p>
            <a:pPr lvl="1"/>
            <a:r>
              <a:rPr lang="en-US" dirty="0"/>
              <a:t>Graphs &amp; Embeddings for bins</a:t>
            </a:r>
          </a:p>
          <a:p>
            <a:pPr lvl="2"/>
            <a:r>
              <a:rPr lang="en-US" dirty="0"/>
              <a:t>with indexes for ANN</a:t>
            </a:r>
          </a:p>
          <a:p>
            <a:pPr lvl="1"/>
            <a:r>
              <a:rPr lang="en-US" dirty="0"/>
              <a:t>Benchmarks for Experiments</a:t>
            </a:r>
          </a:p>
          <a:p>
            <a:pPr lvl="2"/>
            <a:r>
              <a:rPr lang="en-US" dirty="0"/>
              <a:t>Intrinsic</a:t>
            </a:r>
          </a:p>
          <a:p>
            <a:pPr lvl="3"/>
            <a:r>
              <a:rPr lang="en-US" dirty="0"/>
              <a:t>Perplexity</a:t>
            </a:r>
          </a:p>
          <a:p>
            <a:pPr lvl="3"/>
            <a:r>
              <a:rPr lang="en-US" dirty="0"/>
              <a:t>Random Walk</a:t>
            </a:r>
          </a:p>
          <a:p>
            <a:pPr lvl="3"/>
            <a:r>
              <a:rPr lang="en-US" dirty="0"/>
              <a:t>Year Prediction</a:t>
            </a:r>
          </a:p>
          <a:p>
            <a:pPr lvl="3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Extrinsic</a:t>
            </a:r>
          </a:p>
          <a:p>
            <a:pPr lvl="3"/>
            <a:r>
              <a:rPr lang="en-US" dirty="0"/>
              <a:t>Local Citation Prediction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61E0C-42F4-A2B2-5F6A-46C6CEF25B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Perplexity Experiments </a:t>
            </a:r>
          </a:p>
          <a:p>
            <a:pPr lvl="2"/>
            <a:r>
              <a:rPr lang="en-US" dirty="0" err="1"/>
              <a:t>Abteen</a:t>
            </a:r>
            <a:endParaRPr lang="en-US" dirty="0"/>
          </a:p>
          <a:p>
            <a:pPr lvl="1"/>
            <a:r>
              <a:rPr lang="en-US" dirty="0"/>
              <a:t>Random Walk Experiments</a:t>
            </a:r>
          </a:p>
          <a:p>
            <a:pPr lvl="2"/>
            <a:r>
              <a:rPr lang="en-US" dirty="0"/>
              <a:t>Peter, Ken</a:t>
            </a:r>
          </a:p>
          <a:p>
            <a:pPr lvl="1"/>
            <a:r>
              <a:rPr lang="en-US" dirty="0"/>
              <a:t>Link Prediction Experiments</a:t>
            </a:r>
          </a:p>
          <a:p>
            <a:pPr lvl="2"/>
            <a:r>
              <a:rPr lang="en-US" dirty="0"/>
              <a:t>Peter</a:t>
            </a:r>
          </a:p>
          <a:p>
            <a:pPr lvl="1"/>
            <a:r>
              <a:rPr lang="en-US" dirty="0"/>
              <a:t>Year Prediction</a:t>
            </a:r>
          </a:p>
          <a:p>
            <a:pPr lvl="2"/>
            <a:r>
              <a:rPr lang="en-US" dirty="0"/>
              <a:t>Melissa, Shabnam</a:t>
            </a:r>
          </a:p>
          <a:p>
            <a:pPr lvl="1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Rodolfo, John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6F8D4-C744-3D91-5C62-FA53E85D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02F0-800D-4983-C18D-11DA71E3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8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8B39-BECA-20AE-9E77-4749C81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time and space scale with size of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240-FA8A-30A2-4ED2-36B3EAB7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  <a:p>
            <a:pPr lvl="1"/>
            <a:r>
              <a:rPr lang="en-US" dirty="0"/>
              <a:t>Standard Embeddings</a:t>
            </a:r>
          </a:p>
          <a:p>
            <a:pPr lvl="2"/>
            <a:r>
              <a:rPr lang="en-US" dirty="0"/>
              <a:t>Specter,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LinkBERT</a:t>
            </a:r>
            <a:endParaRPr lang="en-US" dirty="0"/>
          </a:p>
          <a:p>
            <a:pPr lvl="1"/>
            <a:r>
              <a:rPr lang="en-US" dirty="0"/>
              <a:t>Proposed embedding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Ben, 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70EDB-AEC0-199D-538F-785FE152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233-DB1E-1752-6F64-510CD796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7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8AE5-FD99-78D8-88ED-291EAE73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B837E-74AB-B2F1-0085-65F79185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096000" y="4017307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1776613"/>
            <a:ext cx="6214615" cy="215476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A7CAD-EFE0-FE1E-3518-D9D91A32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BC93-1DCB-C461-4197-0E868A1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4F119-7C95-8243-B79A-A3A1E9C8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AFFFC-D19C-9F53-1858-47A85989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Memory Mapping 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dirty="0" err="1"/>
              <a:t>mmap</a:t>
            </a:r>
            <a:r>
              <a:rPr lang="en-US" sz="3200" dirty="0"/>
              <a:t> in C; </a:t>
            </a:r>
            <a:r>
              <a:rPr lang="en-US" sz="3200" i="0" dirty="0" err="1">
                <a:solidFill>
                  <a:srgbClr val="013243"/>
                </a:solidFill>
                <a:effectLst/>
              </a:rPr>
              <a:t>numpy.memmap</a:t>
            </a:r>
            <a:r>
              <a:rPr lang="en-US" sz="3200" i="0" dirty="0">
                <a:solidFill>
                  <a:srgbClr val="013243"/>
                </a:solidFill>
                <a:effectLst/>
              </a:rPr>
              <a:t> in Python)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583"/>
            <a:ext cx="10515600" cy="41493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>
                <a:solidFill>
                  <a:srgbClr val="3100FF"/>
                </a:solidFill>
                <a:effectLst/>
                <a:latin typeface="Menlo" panose="020B0609030804020204" pitchFamily="49" charset="0"/>
              </a:rPr>
              <a:t>map_int64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):</a:t>
            </a:r>
            <a:endParaRPr lang="en-US" sz="1900" dirty="0">
              <a:solidFill>
                <a:srgbClr val="3100F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 err="1">
                <a:solidFill>
                  <a:srgbClr val="A34F0A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os.path.getsize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np.me</a:t>
            </a:r>
            <a:r>
              <a:rPr lang="en-US" sz="1900" dirty="0" err="1">
                <a:solidFill>
                  <a:srgbClr val="A0CDFF"/>
                </a:solidFill>
                <a:effectLst/>
                <a:latin typeface="Menlo" panose="020B0609030804020204" pitchFamily="49" charset="0"/>
              </a:rPr>
              <a:t>mmap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=np.int64, shape=(</a:t>
            </a:r>
            <a:r>
              <a:rPr lang="en-US" sz="1900" dirty="0">
                <a:solidFill>
                  <a:srgbClr val="56547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/8)), mode=</a:t>
            </a:r>
            <a:r>
              <a:rPr lang="en-US" sz="1900" dirty="0">
                <a:solidFill>
                  <a:srgbClr val="890E5F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longs = 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sz="1900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US" sz="19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46E83-2D18-0B9A-6D4F-1456D4D7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3507E-EA24-0F54-BAA5-3A6C8BB1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98347-2BD4-7C87-92A3-380BA3FB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2B99F-709C-8345-6A9B-1FA8AA9C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41902-4D57-971E-2107-0B4F295C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1C399-B95B-D25B-4696-8D26159A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need to store random bytes</a:t>
                </a:r>
              </a:p>
              <a:p>
                <a:pPr lvl="1"/>
                <a:r>
                  <a:rPr lang="en-US" dirty="0"/>
                  <a:t>They can be created from seed (just in time)</a:t>
                </a:r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107" t="-3198" r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3ED1A-9AAE-716A-32D6-A6346B7A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CBB11-FF3A-685A-F89B-2264407B3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Materializing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Infeasible to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million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papers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sparse,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is dense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a sparse matrix</a:t>
                </a:r>
              </a:p>
              <a:p>
                <a:pPr lvl="1"/>
                <a:r>
                  <a:rPr lang="en-US" dirty="0"/>
                  <a:t>Mostly 0</a:t>
                </a:r>
              </a:p>
              <a:p>
                <a:pPr lvl="1"/>
                <a:r>
                  <a:rPr lang="en-US" dirty="0"/>
                  <a:t>Except for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we can afford to compute cosines for pairs of papers near one another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In </a:t>
                </a:r>
                <a:r>
                  <a:rPr lang="en-US" dirty="0"/>
                  <a:t>this way,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contains ANN results for all pairs of papers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That covers all (most) of the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The web server </a:t>
                </a:r>
              </a:p>
              <a:p>
                <a:pPr lvl="1"/>
                <a:r>
                  <a:rPr lang="en-US" b="0" dirty="0"/>
                  <a:t>doesn’t need to run ANN</a:t>
                </a:r>
              </a:p>
              <a:p>
                <a:pPr lvl="1"/>
                <a:r>
                  <a:rPr lang="en-US" dirty="0"/>
                  <a:t>Simple table lookup into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956" t="-2616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F37EF-5AF0-EA25-DC89-DCE538D2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E20E3-11C2-A940-F6F3-EFA1FA40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9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D8C3-989A-2E1B-F016-55C92FC1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Authors, Venues,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authors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venues</a:t>
                </a:r>
              </a:p>
              <a:p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are estimates of similar authors </a:t>
                </a:r>
              </a:p>
              <a:p>
                <a:pPr lvl="1"/>
                <a:r>
                  <a:rPr lang="en-US" dirty="0"/>
                  <a:t>and similar venues</a:t>
                </a:r>
              </a:p>
              <a:p>
                <a:r>
                  <a:rPr lang="en-US" dirty="0"/>
                  <a:t>Issues: normalization, storage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F28F-EC26-063B-241B-FE253F6E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BA979-17A6-0F60-8162-7ABDEEE0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56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96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minutes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minutes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minutes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minutes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minutes</a:t>
            </a:r>
          </a:p>
          <a:p>
            <a:pPr lvl="1"/>
            <a:r>
              <a:rPr lang="en-US" dirty="0"/>
              <a:t>Random Walks (Peter) – 10 minutes</a:t>
            </a:r>
          </a:p>
          <a:p>
            <a:pPr lvl="1"/>
            <a:r>
              <a:rPr lang="en-US" dirty="0"/>
              <a:t>Link Prediction (Peter) – 10 minutes</a:t>
            </a:r>
          </a:p>
          <a:p>
            <a:pPr lvl="1"/>
            <a:r>
              <a:rPr lang="en-US" dirty="0"/>
              <a:t>Time prediction (Melissa) – 15 minutes</a:t>
            </a:r>
          </a:p>
          <a:p>
            <a:pPr lvl="1"/>
            <a:r>
              <a:rPr lang="en-US" dirty="0"/>
              <a:t>GNNs (Sandeep, Hui) – 15 minutes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minutes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47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Case for Bins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Shabnam</a:t>
            </a:r>
          </a:p>
        </p:txBody>
      </p:sp>
    </p:spTree>
    <p:extLst>
      <p:ext uri="{BB962C8B-B14F-4D97-AF65-F5344CB8AC3E}">
        <p14:creationId xmlns:p14="http://schemas.microsoft.com/office/powerpoint/2010/main" val="413038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 (Ben’s Problem)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213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 (</a:t>
            </a:r>
            <a:r>
              <a:rPr lang="en-US" dirty="0" err="1"/>
              <a:t>Abteen</a:t>
            </a:r>
            <a:r>
              <a:rPr lang="en-US" dirty="0"/>
              <a:t> &amp; Peter’s Lucky Day)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Effects (Metcalfe’s Law)</a:t>
            </a:r>
          </a:p>
          <a:p>
            <a:pPr lvl="1"/>
            <a:r>
              <a:rPr lang="en-US" dirty="0"/>
              <a:t>Rich get richer (next slide)</a:t>
            </a:r>
          </a:p>
          <a:p>
            <a:pPr lvl="1"/>
            <a:r>
              <a:rPr lang="en-US" dirty="0"/>
              <a:t>More good stuff to find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4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66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55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Network Effects:</a:t>
            </a:r>
            <a:r>
              <a:rPr lang="en-GB" dirty="0"/>
              <a:t> What is the Power of Scale?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85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Many benchmarks return a single number (figure of merit)</a:t>
            </a:r>
          </a:p>
          <a:p>
            <a:pPr marL="0" indent="0">
              <a:buNone/>
            </a:pPr>
            <a:endParaRPr lang="en-US" dirty="0"/>
          </a:p>
          <a:p>
            <a:pPr marL="609585" lvl="1" indent="0">
              <a:buNone/>
            </a:pPr>
            <a:r>
              <a:rPr lang="en-US" dirty="0"/>
              <a:t>How performance scales with time and the size of the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Metcalfe's Law is a blessing</a:t>
            </a:r>
            <a:endParaRPr lang="en-US" dirty="0"/>
          </a:p>
          <a:p>
            <a:pPr>
              <a:spcBef>
                <a:spcPts val="1600"/>
              </a:spcBef>
              <a:buChar char="-"/>
            </a:pPr>
            <a:r>
              <a:rPr lang="en-GB" dirty="0"/>
              <a:t>Cost scales in N, benefit scales in N^2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There is an opportunity for academics to benefit from the network effect</a:t>
            </a:r>
            <a:endParaRPr dirty="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29401"/>
          <a:stretch/>
        </p:blipFill>
        <p:spPr>
          <a:xfrm>
            <a:off x="7731289" y="3429000"/>
            <a:ext cx="4288434" cy="24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DB275-3E47-52A6-90A7-5556E90F3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45</a:t>
            </a:fld>
            <a:endParaRPr lang="en-GB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Effect of Scale 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Time?</a:t>
            </a:r>
            <a:endParaRPr lang="en-US" sz="3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time,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44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0DA6-3FA8-A5DB-D9D0-1569D74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29717"/>
            <a:ext cx="11592339" cy="801065"/>
          </a:xfrm>
        </p:spPr>
        <p:txBody>
          <a:bodyPr>
            <a:noAutofit/>
          </a:bodyPr>
          <a:lstStyle/>
          <a:p>
            <a:pPr algn="l"/>
            <a:r>
              <a:rPr lang="en-US" sz="3200" b="0" i="1" dirty="0">
                <a:solidFill>
                  <a:srgbClr val="181818"/>
                </a:solidFill>
                <a:effectLst/>
                <a:latin typeface="Merriweather" pitchFamily="2" charset="77"/>
              </a:rPr>
              <a:t>It's tough to make predictions, especially about the future </a:t>
            </a:r>
            <a:r>
              <a:rPr lang="en-US" sz="2800" b="0" i="0" dirty="0">
                <a:solidFill>
                  <a:srgbClr val="181818"/>
                </a:solidFill>
                <a:effectLst/>
                <a:latin typeface="Merriweather" pitchFamily="2" charset="77"/>
              </a:rPr>
              <a:t>―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Yogi Berra</a:t>
            </a:r>
            <a:endParaRPr lang="en-US" sz="2800" b="0" i="0" dirty="0">
              <a:solidFill>
                <a:srgbClr val="181818"/>
              </a:solidFill>
              <a:effectLst/>
              <a:latin typeface="Merriweathe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A44B-1F73-72FB-160B-1A925B30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77A1-3BD2-B86A-5453-6E099A5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2ACAC-CBAF-31DC-3A6D-DE5A4B0D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1620151"/>
            <a:ext cx="9462052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07819-CF3E-8E53-2469-B766F9831643}"/>
              </a:ext>
            </a:extLst>
          </p:cNvPr>
          <p:cNvSpPr txBox="1"/>
          <p:nvPr/>
        </p:nvSpPr>
        <p:spPr>
          <a:xfrm>
            <a:off x="896178" y="4376075"/>
            <a:ext cx="1061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Forecasting: short-term predictions are </a:t>
            </a:r>
            <a:r>
              <a:rPr lang="en-US" sz="3200" b="1" dirty="0"/>
              <a:t>easier</a:t>
            </a:r>
            <a:r>
              <a:rPr lang="en-US" sz="3200" dirty="0"/>
              <a:t> than long-term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5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0082C0BA-C34A-E9D8-3E34-0E0C5C455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54" y="1005260"/>
            <a:ext cx="7034073" cy="57162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4253346" y="6196090"/>
            <a:ext cx="1577582" cy="444399"/>
          </a:xfrm>
          <a:prstGeom prst="wedgeRoundRectCallout">
            <a:avLst>
              <a:gd name="adj1" fmla="val -135698"/>
              <a:gd name="adj2" fmla="val 2037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860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E704-B63E-5F00-EF1C-B724A37D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100 </a:t>
            </a:r>
            <a:r>
              <a:rPr lang="en-US" dirty="0" err="1"/>
              <a:t>ProNE</a:t>
            </a:r>
            <a:r>
              <a:rPr lang="en-US" dirty="0"/>
              <a:t>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91A5F-FCAB-6631-B2AB-11D943305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a graph for each bin</a:t>
            </a:r>
          </a:p>
          <a:p>
            <a:pPr lvl="1"/>
            <a:r>
              <a:rPr lang="en-US" sz="2800" dirty="0"/>
              <a:t>Graph contains the papers in the bin (plus their edges)</a:t>
            </a:r>
          </a:p>
          <a:p>
            <a:r>
              <a:rPr lang="en-US" sz="3200" dirty="0"/>
              <a:t>Create a cumulative graph for each bin</a:t>
            </a:r>
          </a:p>
          <a:p>
            <a:pPr lvl="1"/>
            <a:r>
              <a:rPr lang="en-US" sz="2800" dirty="0"/>
              <a:t>Sum graphs for the current bin, plus all previous bins</a:t>
            </a:r>
          </a:p>
          <a:p>
            <a:r>
              <a:rPr lang="en-US" sz="3200" dirty="0"/>
              <a:t>100 </a:t>
            </a:r>
            <a:r>
              <a:rPr lang="en-US" sz="3200" dirty="0" err="1"/>
              <a:t>ProNE</a:t>
            </a:r>
            <a:r>
              <a:rPr lang="en-US" sz="3200" dirty="0"/>
              <a:t> Embeddings: </a:t>
            </a:r>
          </a:p>
          <a:p>
            <a:pPr lvl="1"/>
            <a:r>
              <a:rPr lang="en-US" sz="2800" dirty="0"/>
              <a:t>Run </a:t>
            </a:r>
            <a:r>
              <a:rPr lang="en-US" sz="2800" dirty="0" err="1"/>
              <a:t>ProNE</a:t>
            </a:r>
            <a:r>
              <a:rPr lang="en-US" sz="2800" dirty="0"/>
              <a:t> on 100 cumulative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88AB8-2078-3AF1-7652-076C7F471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468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(after binning): </a:t>
            </a:r>
            <a:br>
              <a:rPr lang="en-US" dirty="0"/>
            </a:br>
            <a:r>
              <a:rPr lang="en-US" sz="3200" dirty="0"/>
              <a:t>Both a Blessing and a Curse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 (Ben’s Problem)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100 bins </a:t>
                </a:r>
                <a:r>
                  <a:rPr lang="en-US" dirty="0">
                    <a:sym typeface="Wingdings" pitchFamily="2" charset="2"/>
                  </a:rPr>
                  <a:t> 100x more work</a:t>
                </a:r>
                <a:endParaRPr lang="en-US" dirty="0"/>
              </a:p>
              <a:p>
                <a:r>
                  <a:rPr lang="en-US" dirty="0"/>
                  <a:t>Before binning</a:t>
                </a:r>
              </a:p>
              <a:p>
                <a:pPr lvl="1"/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pPr lvl="1"/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r>
                  <a:rPr lang="en-US" dirty="0"/>
                  <a:t>After binning</a:t>
                </a:r>
              </a:p>
              <a:p>
                <a:pPr lvl="1"/>
                <a:r>
                  <a:rPr lang="en-US" dirty="0"/>
                  <a:t>100x more huge files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 (</a:t>
            </a:r>
            <a:r>
              <a:rPr lang="en-US" dirty="0" err="1"/>
              <a:t>Abteen</a:t>
            </a:r>
            <a:r>
              <a:rPr lang="en-US" dirty="0"/>
              <a:t> &amp; Peter’s Lucky Day)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Abteen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Perplexity varies by bin</a:t>
            </a:r>
          </a:p>
          <a:p>
            <a:pPr lvl="1"/>
            <a:r>
              <a:rPr lang="en-US" dirty="0"/>
              <a:t>in systematic ways</a:t>
            </a:r>
          </a:p>
          <a:p>
            <a:r>
              <a:rPr lang="en-US" dirty="0"/>
              <a:t>Peter:</a:t>
            </a:r>
          </a:p>
          <a:p>
            <a:pPr lvl="1"/>
            <a:r>
              <a:rPr lang="en-US" dirty="0"/>
              <a:t>Use bins to show</a:t>
            </a:r>
          </a:p>
          <a:p>
            <a:pPr lvl="2"/>
            <a:r>
              <a:rPr lang="en-US" dirty="0"/>
              <a:t>Short-term forecasting is easier </a:t>
            </a:r>
          </a:p>
          <a:p>
            <a:pPr lvl="2"/>
            <a:r>
              <a:rPr lang="en-US" dirty="0"/>
              <a:t>than long-term forecasting</a:t>
            </a:r>
          </a:p>
          <a:p>
            <a:pPr lvl="1"/>
            <a:r>
              <a:rPr lang="en-US" dirty="0"/>
              <a:t>Better together:</a:t>
            </a:r>
          </a:p>
          <a:p>
            <a:pPr lvl="2"/>
            <a:r>
              <a:rPr lang="en-US" dirty="0"/>
              <a:t>Text is more useful </a:t>
            </a:r>
          </a:p>
          <a:p>
            <a:pPr lvl="2"/>
            <a:r>
              <a:rPr lang="en-US" dirty="0"/>
              <a:t>when links are least useful</a:t>
            </a:r>
          </a:p>
          <a:p>
            <a:pPr lvl="3"/>
            <a:r>
              <a:rPr lang="en-US" dirty="0"/>
              <a:t>(small graphs)</a:t>
            </a:r>
          </a:p>
          <a:p>
            <a:pPr lvl="1"/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89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861" y="37420"/>
            <a:ext cx="2299139" cy="297968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75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Examples:</a:t>
                </a:r>
              </a:p>
              <a:p>
                <a:pPr lvl="2"/>
                <a:r>
                  <a:rPr lang="en-US" dirty="0"/>
                  <a:t>Text-based: Specter1, Specter, </a:t>
                </a:r>
                <a:r>
                  <a:rPr lang="en-US" dirty="0" err="1"/>
                  <a:t>SciNCL</a:t>
                </a:r>
                <a:endParaRPr lang="en-US" dirty="0"/>
              </a:p>
              <a:p>
                <a:pPr lvl="2"/>
                <a:r>
                  <a:rPr lang="en-US" dirty="0"/>
                  <a:t>Link-based: </a:t>
                </a:r>
                <a:r>
                  <a:rPr lang="en-US" dirty="0" err="1"/>
                  <a:t>ProNE</a:t>
                </a:r>
                <a:endParaRPr lang="en-US" dirty="0"/>
              </a:p>
              <a:p>
                <a:pPr lvl="2"/>
                <a:r>
                  <a:rPr lang="en-US" dirty="0"/>
                  <a:t>Combos: GNNs (graphical neural nets)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Network Effects (Metcalfe’s Law)</a:t>
            </a:r>
          </a:p>
          <a:p>
            <a:pPr lvl="1"/>
            <a:r>
              <a:rPr lang="en-US" dirty="0"/>
              <a:t>Rich get richer</a:t>
            </a:r>
          </a:p>
          <a:p>
            <a:r>
              <a:rPr lang="en-US" dirty="0"/>
              <a:t>Approximate Nearest Neighbors</a:t>
            </a:r>
          </a:p>
          <a:p>
            <a:pPr lvl="1"/>
            <a:r>
              <a:rPr lang="en-US" dirty="0"/>
              <a:t>Works better on larger graphs</a:t>
            </a:r>
          </a:p>
          <a:p>
            <a:r>
              <a:rPr lang="en-US" dirty="0"/>
              <a:t>Citation Recommendation</a:t>
            </a:r>
          </a:p>
          <a:p>
            <a:pPr lvl="1"/>
            <a:r>
              <a:rPr lang="en-US" dirty="0"/>
              <a:t>Forecasting with text-based + link-base works better</a:t>
            </a:r>
          </a:p>
          <a:p>
            <a:r>
              <a:rPr lang="en-US" dirty="0"/>
              <a:t>Year prediction</a:t>
            </a:r>
          </a:p>
          <a:p>
            <a:pPr lvl="1"/>
            <a:r>
              <a:rPr lang="en-US" dirty="0"/>
              <a:t>Text-based + link-base </a:t>
            </a:r>
            <a:r>
              <a:rPr lang="en-US"/>
              <a:t>works better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24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7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 err="1"/>
                        <a:t>idx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/>
                        <a:t>2005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/>
                        <a:t>2003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FA791B-DAEE-F78F-2A8E-8DD518263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0"/>
            <a:ext cx="2599026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Web Page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29693</TotalTime>
  <Words>3726</Words>
  <Application>Microsoft Macintosh PowerPoint</Application>
  <PresentationFormat>Widescreen</PresentationFormat>
  <Paragraphs>749</Paragraphs>
  <Slides>56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Lato</vt:lpstr>
      <vt:lpstr>Menlo</vt:lpstr>
      <vt:lpstr>Merriweather</vt:lpstr>
      <vt:lpstr>Roboto</vt:lpstr>
      <vt:lpstr>Wingdings</vt:lpstr>
      <vt:lpstr>Yantramanav</vt:lpstr>
      <vt:lpstr>Office Theme</vt:lpstr>
      <vt:lpstr>Better Together: Text + Context Final Presentation</vt:lpstr>
      <vt:lpstr>Agenda</vt:lpstr>
      <vt:lpstr>Semantic Scholar (S2): Significant Effort    (slide from Dan Weld)</vt:lpstr>
      <vt:lpstr>Semantic Scholar (S2)</vt:lpstr>
      <vt:lpstr>https://github.com/kwchurch/JSALT_Better_Together </vt:lpstr>
      <vt:lpstr>Better Together: Text (Titles, Abstracts, Body); Context (Citations)</vt:lpstr>
      <vt:lpstr>Query: ``DeepWalk: Online Learning of…’’</vt:lpstr>
      <vt:lpstr>Document Similarities: Use Cases</vt:lpstr>
      <vt:lpstr>Web Page</vt:lpstr>
      <vt:lpstr>Query: ``On the Dangers of Stochastic Parrots…’’</vt:lpstr>
      <vt:lpstr>Deliverables</vt:lpstr>
      <vt:lpstr>Spoiler Alert: Better-Together Conjectures</vt:lpstr>
      <vt:lpstr>Opportunities</vt:lpstr>
      <vt:lpstr>Spoiler Alert: Better-Together Conjectures</vt:lpstr>
      <vt:lpstr>Realities: Missing Values</vt:lpstr>
      <vt:lpstr>Opportunity: More Realistic Benchmarks</vt:lpstr>
      <vt:lpstr>Large &amp; Growing:  Doubles Every 9 Years</vt:lpstr>
      <vt:lpstr>Standard Benchmarks (e.g., OGB, SciRepEval) are Small, Static &amp; Clean</vt:lpstr>
      <vt:lpstr>Benchmarks</vt:lpstr>
      <vt:lpstr>Standard Benchmarks are Small, Static &amp; Clean</vt:lpstr>
      <vt:lpstr>Suggestion for Missing Values</vt:lpstr>
      <vt:lpstr>Estimates of f(d) for d ∉ training set</vt:lpstr>
      <vt:lpstr>Centroid Assumption</vt:lpstr>
      <vt:lpstr>Proposal: Bins (Shabnam)</vt:lpstr>
      <vt:lpstr>Resources &amp; Evaluations: How do losses scale with size of citation graph?</vt:lpstr>
      <vt:lpstr>How do time and space scale with size of graph?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 (mmap in C; numpy.memmap in Python)</vt:lpstr>
      <vt:lpstr>Problems to be done in external memory (Avoid loading embedding into memory)</vt:lpstr>
      <vt:lpstr>Solutions</vt:lpstr>
      <vt:lpstr>Method for mapping vector, v, to 1 bit</vt:lpstr>
      <vt:lpstr>Materializing large values in MM^T </vt:lpstr>
      <vt:lpstr>Similar Authors, Venues, etc.</vt:lpstr>
      <vt:lpstr>Conclusions/Deliverables</vt:lpstr>
      <vt:lpstr>Agenda</vt:lpstr>
      <vt:lpstr>The Case for Bins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Opportunities</vt:lpstr>
      <vt:lpstr>Network Effects: What is the Power of Scale?</vt:lpstr>
      <vt:lpstr>Spoiler Alert: Better-Together Conjectures</vt:lpstr>
      <vt:lpstr>What is the Effect of Scale and Time?</vt:lpstr>
      <vt:lpstr>PowerPoint Presentation</vt:lpstr>
      <vt:lpstr>It's tough to make predictions, especially about the future ― Yogi Berra</vt:lpstr>
      <vt:lpstr>Assign 200M papers to 100 bins (by time)</vt:lpstr>
      <vt:lpstr>Create 100 ProNE Embeddings</vt:lpstr>
      <vt:lpstr>Scale (after binning):  Both a Blessing and a Curse</vt:lpstr>
      <vt:lpstr>Deliverables</vt:lpstr>
      <vt:lpstr>Scale: Both a Blessing and a Curse</vt:lpstr>
      <vt:lpstr>backup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172</cp:revision>
  <dcterms:created xsi:type="dcterms:W3CDTF">2023-06-05T19:42:53Z</dcterms:created>
  <dcterms:modified xsi:type="dcterms:W3CDTF">2023-08-02T17:04:13Z</dcterms:modified>
</cp:coreProperties>
</file>